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  <p:sldMasterId id="2147483740" r:id="rId2"/>
    <p:sldMasterId id="2147483764" r:id="rId3"/>
    <p:sldMasterId id="2147483776" r:id="rId4"/>
  </p:sldMasterIdLst>
  <p:notesMasterIdLst>
    <p:notesMasterId r:id="rId16"/>
  </p:notesMasterIdLst>
  <p:sldIdLst>
    <p:sldId id="261" r:id="rId5"/>
    <p:sldId id="269" r:id="rId6"/>
    <p:sldId id="270" r:id="rId7"/>
    <p:sldId id="272" r:id="rId8"/>
    <p:sldId id="274" r:id="rId9"/>
    <p:sldId id="263" r:id="rId10"/>
    <p:sldId id="260" r:id="rId11"/>
    <p:sldId id="259" r:id="rId12"/>
    <p:sldId id="275" r:id="rId13"/>
    <p:sldId id="276" r:id="rId14"/>
    <p:sldId id="262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36A"/>
    <a:srgbClr val="104BB0"/>
    <a:srgbClr val="000000"/>
    <a:srgbClr val="0C98DA"/>
    <a:srgbClr val="1098DA"/>
    <a:srgbClr val="1984CC"/>
    <a:srgbClr val="35759D"/>
    <a:srgbClr val="35B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85766" autoAdjust="0"/>
  </p:normalViewPr>
  <p:slideViewPr>
    <p:cSldViewPr>
      <p:cViewPr>
        <p:scale>
          <a:sx n="70" d="100"/>
          <a:sy n="70" d="100"/>
        </p:scale>
        <p:origin x="-150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1C6A36-FC40-4DB3-831E-05E0B2421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46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C6A36-FC40-4DB3-831E-05E0B2421A4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1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727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0575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00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6719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5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82912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2091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1176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6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13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870327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391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4912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24293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00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2273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68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64063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972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692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70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1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95243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729158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9066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82390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36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4185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6317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5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3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955303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958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307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990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1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5" descr="Dünya’nın uydu görünümü">
            <a:extLst>
              <a:ext uri="{FF2B5EF4-FFF2-40B4-BE49-F238E27FC236}">
                <a16:creationId xmlns="" xmlns:a16="http://schemas.microsoft.com/office/drawing/2014/main" id="{997CF875-7865-4B60-BE3C-F759090A4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3125" b="3125"/>
          <a:stretch/>
        </p:blipFill>
        <p:spPr>
          <a:xfrm>
            <a:off x="-32" y="25"/>
            <a:ext cx="9144000" cy="6857999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467544" y="1928802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dirty="0" smtClean="0">
                <a:solidFill>
                  <a:srgbClr val="C00000"/>
                </a:solidFill>
                <a:latin typeface="Stencil" pitchFamily="82" charset="0"/>
              </a:rPr>
              <a:t>PAZARLAMA VE    PERAKENDE ALANI</a:t>
            </a:r>
          </a:p>
          <a:p>
            <a:endParaRPr lang="tr-TR" sz="6000" dirty="0" smtClean="0">
              <a:solidFill>
                <a:srgbClr val="C00000"/>
              </a:solidFill>
              <a:latin typeface="Stencil" pitchFamily="82" charset="0"/>
            </a:endParaRPr>
          </a:p>
          <a:p>
            <a:r>
              <a:rPr lang="tr-TR" sz="3600" b="1" dirty="0" smtClean="0">
                <a:solidFill>
                  <a:schemeClr val="bg1"/>
                </a:solidFill>
              </a:rPr>
              <a:t>SATIŞ ELEMANLIĞI DALI</a:t>
            </a:r>
          </a:p>
          <a:p>
            <a:endParaRPr lang="tr-T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08912" cy="958383"/>
          </a:xfrm>
        </p:spPr>
        <p:txBody>
          <a:bodyPr>
            <a:noAutofit/>
          </a:bodyPr>
          <a:lstStyle/>
          <a:p>
            <a:r>
              <a:rPr lang="tr-TR" sz="2800" dirty="0" smtClean="0"/>
              <a:t>EK PUANLA GİDİLEBİLECEK 4 YILLIK </a:t>
            </a:r>
            <a:r>
              <a:rPr lang="tr-TR" sz="2800" dirty="0" err="1" smtClean="0"/>
              <a:t>lİsans</a:t>
            </a:r>
            <a:r>
              <a:rPr lang="tr-TR" sz="2800" dirty="0" smtClean="0"/>
              <a:t> </a:t>
            </a:r>
            <a:r>
              <a:rPr lang="tr-TR" sz="2800" dirty="0" err="1" smtClean="0"/>
              <a:t>programlarIndan</a:t>
            </a:r>
            <a:r>
              <a:rPr lang="tr-TR" sz="2800" dirty="0" smtClean="0"/>
              <a:t> </a:t>
            </a:r>
            <a:r>
              <a:rPr lang="tr-TR" sz="2800" dirty="0" err="1" smtClean="0"/>
              <a:t>bazIlaRI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196752"/>
            <a:ext cx="8352928" cy="5400600"/>
          </a:xfrm>
        </p:spPr>
        <p:txBody>
          <a:bodyPr>
            <a:normAutofit lnSpcReduction="10000"/>
          </a:bodyPr>
          <a:lstStyle/>
          <a:p>
            <a:endParaRPr lang="tr-TR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tr-TR" b="1" dirty="0" err="1" smtClean="0">
                <a:solidFill>
                  <a:srgbClr val="FF0000"/>
                </a:solidFill>
                <a:latin typeface="Arial Black" pitchFamily="34" charset="0"/>
              </a:rPr>
              <a:t>Aktüerya</a:t>
            </a:r>
            <a:endParaRPr lang="tr-TR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Bankacılık, Bankacılık ve Finans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Bankacılık ve Sigortacılık 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Havacılık Yönetimi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Emlak Yönetimi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İşletme Yönetimi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Pazarlama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Sigortacılık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Uluslararası Finans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Uluslararası Ticaret ve İşletmecilik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Uluslararası Ticaret ve Lojistik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Tarım Ticareti ve İşletmeciliği</a:t>
            </a:r>
          </a:p>
          <a:p>
            <a:endParaRPr lang="tr-TR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769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260648"/>
            <a:ext cx="8305800" cy="738171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    </a:t>
            </a:r>
            <a:r>
              <a:rPr lang="tr-TR" sz="4000" dirty="0" smtClean="0">
                <a:solidFill>
                  <a:srgbClr val="FF0000"/>
                </a:solidFill>
              </a:rPr>
              <a:t>Gel </a:t>
            </a:r>
            <a:r>
              <a:rPr lang="tr-TR" sz="4000" dirty="0" err="1" smtClean="0">
                <a:solidFill>
                  <a:srgbClr val="FF0000"/>
                </a:solidFill>
              </a:rPr>
              <a:t>bİr</a:t>
            </a:r>
            <a:r>
              <a:rPr lang="tr-TR" sz="4000" dirty="0" smtClean="0">
                <a:solidFill>
                  <a:srgbClr val="FF0000"/>
                </a:solidFill>
              </a:rPr>
              <a:t> </a:t>
            </a:r>
            <a:r>
              <a:rPr lang="tr-TR" sz="4000" dirty="0" err="1" smtClean="0">
                <a:solidFill>
                  <a:srgbClr val="FF0000"/>
                </a:solidFill>
              </a:rPr>
              <a:t>farkImIz</a:t>
            </a:r>
            <a:r>
              <a:rPr lang="tr-TR" sz="4000" dirty="0" smtClean="0">
                <a:solidFill>
                  <a:srgbClr val="FF0000"/>
                </a:solidFill>
              </a:rPr>
              <a:t> </a:t>
            </a:r>
            <a:r>
              <a:rPr lang="tr-TR" sz="4000" smtClean="0">
                <a:solidFill>
                  <a:srgbClr val="FF0000"/>
                </a:solidFill>
              </a:rPr>
              <a:t>olsun beraber!!!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998819"/>
            <a:ext cx="8593128" cy="5877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547468" y="188640"/>
            <a:ext cx="840899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48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AlanIn</a:t>
            </a:r>
            <a:r>
              <a:rPr lang="tr-TR" sz="4800" b="1" cap="all" dirty="0" smtClean="0">
                <a:ln w="0"/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8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tanImI</a:t>
            </a: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724400" y="1556792"/>
            <a:ext cx="4096072" cy="460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tr-TR" sz="2400" dirty="0" smtClean="0"/>
          </a:p>
          <a:p>
            <a:endParaRPr lang="tr-TR" dirty="0"/>
          </a:p>
        </p:txBody>
      </p:sp>
      <p:pic>
        <p:nvPicPr>
          <p:cNvPr id="7" name="Picture 2" descr="C:\Users\Adeniz\Desktop\indir (1)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5087"/>
            <a:ext cx="4752528" cy="53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İçerik Yer Tutucusu 8"/>
          <p:cNvSpPr txBox="1">
            <a:spLocks/>
          </p:cNvSpPr>
          <p:nvPr/>
        </p:nvSpPr>
        <p:spPr bwMode="auto">
          <a:xfrm>
            <a:off x="5049808" y="1340768"/>
            <a:ext cx="3879088" cy="53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tr-TR" sz="2400" kern="0" dirty="0" smtClean="0">
                <a:solidFill>
                  <a:srgbClr val="000000"/>
                </a:solidFill>
              </a:rPr>
              <a:t>     </a:t>
            </a:r>
            <a:r>
              <a:rPr lang="tr-TR" sz="2800" kern="0" dirty="0" smtClean="0">
                <a:solidFill>
                  <a:srgbClr val="000000"/>
                </a:solidFill>
              </a:rPr>
              <a:t>Pazarlama </a:t>
            </a:r>
            <a:r>
              <a:rPr lang="tr-TR" sz="2800" kern="0" dirty="0">
                <a:solidFill>
                  <a:srgbClr val="000000"/>
                </a:solidFill>
              </a:rPr>
              <a:t>ve </a:t>
            </a:r>
            <a:r>
              <a:rPr lang="tr-TR" sz="2800" kern="0" dirty="0" smtClean="0">
                <a:solidFill>
                  <a:srgbClr val="000000"/>
                </a:solidFill>
              </a:rPr>
              <a:t>perakende alanı </a:t>
            </a:r>
            <a:r>
              <a:rPr lang="tr-TR" sz="2800" kern="0" dirty="0">
                <a:solidFill>
                  <a:srgbClr val="000000"/>
                </a:solidFill>
              </a:rPr>
              <a:t>altında yer alan satış elemanlığı, sigortacılık, emlak komisyonculuğu, gıda satış elemanlığı dallarının yeterliklerini </a:t>
            </a:r>
            <a:r>
              <a:rPr lang="tr-TR" sz="2800" kern="0" dirty="0" smtClean="0">
                <a:solidFill>
                  <a:srgbClr val="000000"/>
                </a:solidFill>
              </a:rPr>
              <a:t>kazandırmaya yönelik eğitim ve öğretim verilen alandır.</a:t>
            </a:r>
            <a:r>
              <a:rPr lang="tr-TR" sz="2800" dirty="0"/>
              <a:t> </a:t>
            </a:r>
            <a:endParaRPr lang="tr-TR" sz="2800" dirty="0" smtClean="0"/>
          </a:p>
          <a:p>
            <a:pPr>
              <a:buNone/>
            </a:pPr>
            <a:r>
              <a:rPr lang="tr-TR" sz="2800" dirty="0" smtClean="0">
                <a:solidFill>
                  <a:srgbClr val="000000"/>
                </a:solidFill>
              </a:rPr>
              <a:t>     </a:t>
            </a:r>
            <a:endParaRPr lang="tr-TR" sz="2400" kern="0" dirty="0"/>
          </a:p>
        </p:txBody>
      </p:sp>
    </p:spTree>
    <p:extLst>
      <p:ext uri="{BB962C8B-B14F-4D97-AF65-F5344CB8AC3E}">
        <p14:creationId xmlns:p14="http://schemas.microsoft.com/office/powerpoint/2010/main" val="19501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67464" cy="990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r-TR" sz="48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ALANIN AMACI</a:t>
            </a:r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4572000" y="1268760"/>
            <a:ext cx="4320480" cy="5184576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endParaRPr lang="tr-TR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tr-TR" sz="2800" dirty="0" smtClean="0">
                <a:solidFill>
                  <a:srgbClr val="000000"/>
                </a:solidFill>
              </a:rPr>
              <a:t>Pazarlama </a:t>
            </a:r>
            <a:r>
              <a:rPr lang="tr-TR" sz="2800" dirty="0">
                <a:solidFill>
                  <a:srgbClr val="000000"/>
                </a:solidFill>
              </a:rPr>
              <a:t>ve perakende alanı altında yer alan dallarda sektörün ihtiyaçları ile bilimsel ve teknolojik gelişmeler doğrultusunda gerekli olan mesleki yeterlikleri kazanmış nitelikli meslek elemanlarının yetiştirilmesi amaçlanmaktadır. </a:t>
            </a:r>
            <a:r>
              <a:rPr lang="tr-TR" sz="2400" dirty="0">
                <a:solidFill>
                  <a:srgbClr val="000000"/>
                </a:solidFill>
              </a:rPr>
              <a:t>	</a:t>
            </a:r>
          </a:p>
          <a:p>
            <a:endParaRPr lang="tr-TR" sz="2400" dirty="0" smtClean="0">
              <a:solidFill>
                <a:srgbClr val="000000"/>
              </a:solidFill>
            </a:endParaRPr>
          </a:p>
        </p:txBody>
      </p:sp>
      <p:pic>
        <p:nvPicPr>
          <p:cNvPr id="7" name="Picture 4" descr="C:\Users\Adeniz\Desktop\ind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74441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2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302087"/>
            <a:ext cx="8305800" cy="504825"/>
          </a:xfrm>
        </p:spPr>
        <p:txBody>
          <a:bodyPr>
            <a:noAutofit/>
          </a:bodyPr>
          <a:lstStyle/>
          <a:p>
            <a:r>
              <a:rPr lang="tr-TR" sz="4400" b="1" dirty="0">
                <a:solidFill>
                  <a:srgbClr val="C00000"/>
                </a:solidFill>
                <a:latin typeface="Impact" panose="020B0806030902050204" pitchFamily="34" charset="0"/>
              </a:rPr>
              <a:t>Dal </a:t>
            </a:r>
            <a:r>
              <a:rPr lang="tr-TR" sz="44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 Programı</a:t>
            </a:r>
            <a:endParaRPr lang="tr-TR" sz="44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587272"/>
            <a:ext cx="8352928" cy="5270728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sz="2000" dirty="0" smtClean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marL="0" indent="0" algn="just">
              <a:buNone/>
            </a:pPr>
            <a:endParaRPr lang="tr-TR" sz="2000" dirty="0" smtClean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marL="0" indent="0" algn="just">
              <a:buNone/>
            </a:pPr>
            <a:endParaRPr lang="tr-TR" sz="2000" dirty="0" smtClean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marL="0" indent="0" algn="just">
              <a:buNone/>
            </a:pPr>
            <a:r>
              <a:rPr lang="tr-TR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Satış </a:t>
            </a:r>
            <a:r>
              <a:rPr lang="tr-TR" sz="2800" dirty="0">
                <a:solidFill>
                  <a:srgbClr val="C00000"/>
                </a:solidFill>
                <a:latin typeface="Impact" panose="020B0806030902050204" pitchFamily="34" charset="0"/>
              </a:rPr>
              <a:t>Elemanlığı:</a:t>
            </a:r>
          </a:p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</a:rPr>
              <a:t>Tanımı:</a:t>
            </a:r>
            <a:r>
              <a:rPr lang="tr-TR" sz="2400" dirty="0">
                <a:solidFill>
                  <a:srgbClr val="000000"/>
                </a:solidFill>
              </a:rPr>
              <a:t> Satış elemanlığının gerektirdiği satış işlemlerini yürütme, stok faaliyetlerini yapma ve bunlarla ilgili belgeleri düzenleme yeterliklerini kazandırmaya yönelik eğitim ve öğretim verilen daldır</a:t>
            </a:r>
            <a:r>
              <a:rPr lang="tr-TR" sz="24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tr-TR" sz="24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</a:rPr>
              <a:t>Amacı: </a:t>
            </a:r>
            <a:r>
              <a:rPr lang="tr-TR" sz="2400" dirty="0">
                <a:solidFill>
                  <a:srgbClr val="000000"/>
                </a:solidFill>
              </a:rPr>
              <a:t>Satış elemanı mesleğinin yeterliklerine sahip meslek elamanları yetiştirmek amaçlanmaktadır.</a:t>
            </a:r>
          </a:p>
          <a:p>
            <a:endParaRPr lang="tr-TR" dirty="0"/>
          </a:p>
        </p:txBody>
      </p:sp>
      <p:pic>
        <p:nvPicPr>
          <p:cNvPr id="4" name="Picture 2" descr="C:\Users\Adeniz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9248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4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74178" y="260648"/>
            <a:ext cx="7595643" cy="100811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  <a:latin typeface="Arial Black" pitchFamily="34" charset="0"/>
              </a:rPr>
              <a:t>MESLEK  ELEMANLARINDA  ARANAN ÖZELLİKLER</a:t>
            </a:r>
            <a:endParaRPr lang="tr-TR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389060"/>
            <a:ext cx="8280920" cy="5468939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7400" b="1" dirty="0" smtClean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Güler </a:t>
            </a:r>
            <a:r>
              <a:rPr lang="tr-TR" sz="7400" b="1" dirty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yüzlü olmak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7400" b="1" dirty="0" smtClean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Temsil </a:t>
            </a:r>
            <a:r>
              <a:rPr lang="tr-TR" sz="7400" b="1" dirty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yeteneğine sahip olmak,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7400" b="1" dirty="0" smtClean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Türkçeyi </a:t>
            </a:r>
            <a:r>
              <a:rPr lang="tr-TR" sz="7400" b="1" dirty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iyi konuşabilmek,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7400" b="1" dirty="0" smtClean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İnsanlarla </a:t>
            </a:r>
            <a:r>
              <a:rPr lang="tr-TR" sz="7400" b="1" dirty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iyi ilişkiler kurabilmek,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7400" b="1" dirty="0" smtClean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Girişken </a:t>
            </a:r>
            <a:r>
              <a:rPr lang="tr-TR" sz="7400" b="1" dirty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olmak,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7400" b="1" dirty="0" smtClean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7400" b="1" dirty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Sorumluluk sahibi olmak,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7400" b="1" dirty="0" smtClean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7400" b="1" dirty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Dış görünüşüne önem vermek,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7400" b="1" dirty="0" smtClean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İkna </a:t>
            </a:r>
            <a:r>
              <a:rPr lang="tr-TR" sz="7400" b="1" dirty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başkalarını etkileme </a:t>
            </a:r>
            <a:r>
              <a:rPr lang="tr-TR" sz="7400" b="1" dirty="0" smtClean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becerisine sahip </a:t>
            </a:r>
            <a:r>
              <a:rPr lang="tr-TR" sz="7400" b="1" dirty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olmak</a:t>
            </a:r>
            <a:r>
              <a:rPr lang="tr-TR" sz="7400" b="1" dirty="0" smtClean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tr-TR" sz="7400" b="1" dirty="0">
              <a:solidFill>
                <a:srgbClr val="0313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7400" b="1" dirty="0" smtClean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Zengin </a:t>
            </a:r>
            <a:r>
              <a:rPr lang="tr-TR" sz="7400" b="1" dirty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sözcük bilgisine sahip olmak,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7400" b="1" dirty="0" smtClean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Düşüncelerini </a:t>
            </a:r>
            <a:r>
              <a:rPr lang="tr-TR" sz="7400" b="1" dirty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rahatlıkla ifade edebilmek,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7400" b="1" dirty="0" smtClean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Dikkatli </a:t>
            </a:r>
            <a:r>
              <a:rPr lang="tr-TR" sz="7400" b="1" dirty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soğukkanlı </a:t>
            </a:r>
            <a:r>
              <a:rPr lang="tr-TR" sz="7400" b="1" dirty="0" smtClean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olmak</a:t>
            </a:r>
            <a:r>
              <a:rPr lang="tr-TR" sz="7400" b="1" dirty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tr-TR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625" y="333375"/>
            <a:ext cx="8305800" cy="881047"/>
          </a:xfrm>
        </p:spPr>
        <p:txBody>
          <a:bodyPr/>
          <a:lstStyle/>
          <a:p>
            <a:pPr algn="ctr"/>
            <a:r>
              <a:rPr lang="tr-TR" sz="4000" dirty="0" smtClean="0">
                <a:solidFill>
                  <a:schemeClr val="bg1"/>
                </a:solidFill>
              </a:rPr>
              <a:t>Eğitimin 'Zirve'sinden, yaşamın zirvesine</a:t>
            </a:r>
            <a:endParaRPr lang="tr-TR" sz="40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C:\Users\PC\Desktop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50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752" y="1214422"/>
            <a:ext cx="8276728" cy="5643578"/>
          </a:xfrm>
        </p:spPr>
        <p:txBody>
          <a:bodyPr/>
          <a:lstStyle/>
          <a:p>
            <a:pPr lvl="0"/>
            <a:endParaRPr lang="tr-TR" dirty="0" smtClean="0">
              <a:solidFill>
                <a:schemeClr val="tx1"/>
              </a:solidFill>
            </a:endParaRPr>
          </a:p>
          <a:p>
            <a:pPr lvl="0"/>
            <a:r>
              <a:rPr lang="tr-TR" sz="2800" b="1" dirty="0" smtClean="0">
                <a:solidFill>
                  <a:srgbClr val="104BB0"/>
                </a:solidFill>
                <a:latin typeface="Arial Black" pitchFamily="34" charset="0"/>
              </a:rPr>
              <a:t>Sivil Havacılık Kabin Hizmetleri</a:t>
            </a:r>
          </a:p>
          <a:p>
            <a:pPr lvl="0"/>
            <a:r>
              <a:rPr lang="tr-TR" sz="2800" b="1" dirty="0" smtClean="0">
                <a:solidFill>
                  <a:srgbClr val="104BB0"/>
                </a:solidFill>
                <a:latin typeface="Arial Black" pitchFamily="34" charset="0"/>
              </a:rPr>
              <a:t>Sosyal Güvenlik</a:t>
            </a:r>
          </a:p>
          <a:p>
            <a:pPr lvl="0"/>
            <a:r>
              <a:rPr lang="tr-TR" sz="2800" b="1" dirty="0" smtClean="0">
                <a:solidFill>
                  <a:srgbClr val="104BB0"/>
                </a:solidFill>
                <a:latin typeface="Arial Black" pitchFamily="34" charset="0"/>
              </a:rPr>
              <a:t>Marina  İşletme</a:t>
            </a:r>
          </a:p>
          <a:p>
            <a:pPr lvl="0"/>
            <a:r>
              <a:rPr lang="tr-TR" sz="2800" b="1" dirty="0" smtClean="0">
                <a:solidFill>
                  <a:srgbClr val="104BB0"/>
                </a:solidFill>
                <a:latin typeface="Arial Black" pitchFamily="34" charset="0"/>
              </a:rPr>
              <a:t>Marka  İletişimi</a:t>
            </a:r>
          </a:p>
          <a:p>
            <a:pPr lvl="0"/>
            <a:r>
              <a:rPr lang="tr-TR" sz="2800" b="1" dirty="0" smtClean="0">
                <a:solidFill>
                  <a:srgbClr val="104BB0"/>
                </a:solidFill>
                <a:latin typeface="Arial Black" pitchFamily="34" charset="0"/>
              </a:rPr>
              <a:t>Menkul Kıymetler ve Sermaye Piyasası</a:t>
            </a:r>
          </a:p>
          <a:p>
            <a:pPr lvl="0"/>
            <a:r>
              <a:rPr lang="tr-TR" sz="2800" b="1" dirty="0" smtClean="0">
                <a:solidFill>
                  <a:srgbClr val="104BB0"/>
                </a:solidFill>
                <a:latin typeface="Arial Black" pitchFamily="34" charset="0"/>
              </a:rPr>
              <a:t>Perakende Satış ve Mağaza Yönetimi</a:t>
            </a:r>
          </a:p>
          <a:p>
            <a:pPr lvl="0"/>
            <a:r>
              <a:rPr lang="tr-TR" sz="2800" b="1" dirty="0" smtClean="0">
                <a:solidFill>
                  <a:srgbClr val="104BB0"/>
                </a:solidFill>
                <a:latin typeface="Arial Black" pitchFamily="34" charset="0"/>
              </a:rPr>
              <a:t>Sağlık Kurumları  İşletmeciliği</a:t>
            </a:r>
          </a:p>
          <a:p>
            <a:pPr lvl="0"/>
            <a:r>
              <a:rPr lang="tr-TR" sz="2800" b="1" dirty="0" smtClean="0">
                <a:solidFill>
                  <a:srgbClr val="104BB0"/>
                </a:solidFill>
                <a:latin typeface="Arial Black" pitchFamily="34" charset="0"/>
              </a:rPr>
              <a:t>Sivil Hava Ulaştırma  işletmeciliği</a:t>
            </a:r>
          </a:p>
          <a:p>
            <a:endParaRPr lang="tr-TR" b="1" dirty="0">
              <a:solidFill>
                <a:srgbClr val="104BB0"/>
              </a:solidFill>
              <a:latin typeface="Arial Black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15752" y="188640"/>
            <a:ext cx="8276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all" spc="150" normalizeH="0" baseline="0" noProof="0" dirty="0" smtClean="0">
                <a:ln>
                  <a:noFill/>
                </a:ln>
                <a:solidFill>
                  <a:srgbClr val="03136A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tr-TR" sz="2800" b="1" i="0" u="none" strike="noStrike" kern="0" cap="all" spc="150" normalizeH="0" baseline="0" noProof="0" dirty="0" smtClean="0">
                <a:ln>
                  <a:noFill/>
                </a:ln>
                <a:solidFill>
                  <a:srgbClr val="03136A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anose="020B0604020202020204" pitchFamily="34" charset="0"/>
              </a:rPr>
              <a:t>MEZUNLARIMIZIN </a:t>
            </a:r>
            <a:br>
              <a:rPr kumimoji="0" lang="tr-TR" sz="2800" b="1" i="0" u="none" strike="noStrike" kern="0" cap="all" spc="150" normalizeH="0" baseline="0" noProof="0" dirty="0" smtClean="0">
                <a:ln>
                  <a:noFill/>
                </a:ln>
                <a:solidFill>
                  <a:srgbClr val="03136A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anose="020B0604020202020204" pitchFamily="34" charset="0"/>
              </a:rPr>
            </a:br>
            <a:r>
              <a:rPr kumimoji="0" lang="tr-TR" sz="2800" b="1" i="0" u="none" strike="noStrike" kern="0" cap="all" spc="150" normalizeH="0" baseline="0" noProof="0" dirty="0" smtClean="0">
                <a:ln>
                  <a:noFill/>
                </a:ln>
                <a:solidFill>
                  <a:srgbClr val="03136A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anose="020B0604020202020204" pitchFamily="34" charset="0"/>
              </a:rPr>
              <a:t>ÇALIŞABİLECEKLERİ ALANLAR</a:t>
            </a:r>
            <a:endParaRPr kumimoji="0" lang="tr-TR" sz="2800" b="0" i="0" u="none" strike="noStrike" kern="0" cap="none" spc="0" normalizeH="0" baseline="0" noProof="0" dirty="0" smtClean="0">
              <a:ln>
                <a:noFill/>
              </a:ln>
              <a:solidFill>
                <a:srgbClr val="03136A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476672"/>
            <a:ext cx="8305800" cy="504825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MEZUNLARIMIZIN </a:t>
            </a:r>
            <a:br>
              <a:rPr lang="tr-TR" sz="2800" b="1" dirty="0" smtClean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 smtClean="0">
                <a:solidFill>
                  <a:srgbClr val="031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ÇALIŞABİLECEKLERİ ALANLAR</a:t>
            </a:r>
            <a:endParaRPr lang="tr-TR" sz="2800" b="1" dirty="0">
              <a:solidFill>
                <a:srgbClr val="0313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500174"/>
            <a:ext cx="8208912" cy="53578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 smtClean="0"/>
              <a:t> 	</a:t>
            </a:r>
            <a:r>
              <a:rPr lang="tr-TR" sz="2400" dirty="0" smtClean="0">
                <a:solidFill>
                  <a:srgbClr val="104B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Özel havayolu işletmeleri,havaalanları,yer hizmeti işletmeleri, ikram, kargo ve lojistik işletmeleri ile diğer havacılık kuruluşlarında gerekli şartları sağlamaları durumunda; Uçuş Harekat Uzmanı,Yükleme Uzmanı,Performans Uzmanı,Tarife Planlama Uzmanı,Maliyet Kontrol Uzmanı,Ekip Planlama Uzmanı, </a:t>
            </a:r>
          </a:p>
          <a:p>
            <a:pPr marL="0" indent="0" algn="just">
              <a:buNone/>
            </a:pPr>
            <a:endParaRPr lang="tr-TR" sz="2400" dirty="0">
              <a:solidFill>
                <a:srgbClr val="104B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400" dirty="0" smtClean="0">
                <a:solidFill>
                  <a:srgbClr val="104B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Ayrıca mezunlarımız </a:t>
            </a:r>
            <a:r>
              <a:rPr lang="tr-TR" sz="2400" dirty="0" err="1" smtClean="0">
                <a:solidFill>
                  <a:srgbClr val="104B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KPSS’den</a:t>
            </a:r>
            <a:r>
              <a:rPr lang="tr-TR" sz="2400" dirty="0" smtClean="0">
                <a:solidFill>
                  <a:srgbClr val="104B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gerekli puanları almaları durumunda DHMİ’de Hava Trafik Kontrolörü olarak çalışabilirler, Türk Hava Kuvvetleri Komutanlığında sözleşmeli subay olarak da görev yapabilirler.</a:t>
            </a:r>
          </a:p>
          <a:p>
            <a:pPr algn="just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08912" cy="958383"/>
          </a:xfrm>
        </p:spPr>
        <p:txBody>
          <a:bodyPr>
            <a:noAutofit/>
          </a:bodyPr>
          <a:lstStyle/>
          <a:p>
            <a:r>
              <a:rPr lang="tr-TR" sz="2800" dirty="0" smtClean="0"/>
              <a:t>EK PUANLA GİDİLEBİLECEK 2 YILLIK ön </a:t>
            </a:r>
            <a:r>
              <a:rPr lang="tr-TR" sz="2800" dirty="0" err="1" smtClean="0"/>
              <a:t>lİsans</a:t>
            </a:r>
            <a:r>
              <a:rPr lang="tr-TR" sz="2800" dirty="0" smtClean="0"/>
              <a:t> </a:t>
            </a:r>
            <a:r>
              <a:rPr lang="tr-TR" sz="2800" dirty="0" err="1" smtClean="0"/>
              <a:t>programlarIndan</a:t>
            </a:r>
            <a:r>
              <a:rPr lang="tr-TR" sz="2800" dirty="0" smtClean="0"/>
              <a:t> </a:t>
            </a:r>
            <a:r>
              <a:rPr lang="tr-TR" sz="2800" dirty="0" err="1" smtClean="0"/>
              <a:t>bazIlaRI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196752"/>
            <a:ext cx="8352928" cy="54006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Bankacılık ve Sigortacılık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Çağrı Merkezi Hizmetleri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Deniz Brokerliği 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Dış Ticaret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Emlak Yönetimi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İşletme Yönetimi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İnsan Kaynakları Yönetimi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Marina ve Yat İşletmeciliği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Perakende Satış ve Mağaza Yönetimi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Sivil Havacılık Kabin Hizmetleri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Tıbbi Tanıtım ve Pazarlama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 Black" pitchFamily="34" charset="0"/>
              </a:rPr>
              <a:t>Turizm ve Otel İşletmeciliği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5551765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1_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D71F8F05-6246-47AF-9E68-E57F6C93F792}"/>
    </a:ext>
  </a:extLst>
</a:theme>
</file>

<file path=ppt/theme/theme3.xml><?xml version="1.0" encoding="utf-8"?>
<a:theme xmlns:a="http://schemas.openxmlformats.org/drawingml/2006/main" name="2_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D71F8F05-6246-47AF-9E68-E57F6C93F792}"/>
    </a:ext>
  </a:extLst>
</a:theme>
</file>

<file path=ppt/theme/theme4.xml><?xml version="1.0" encoding="utf-8"?>
<a:theme xmlns:a="http://schemas.openxmlformats.org/drawingml/2006/main" name="Akış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269</TotalTime>
  <Words>237</Words>
  <Application>Microsoft Office PowerPoint</Application>
  <PresentationFormat>Ekran Gösterisi (4:3)</PresentationFormat>
  <Paragraphs>96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Badge</vt:lpstr>
      <vt:lpstr>1_Badge</vt:lpstr>
      <vt:lpstr>2_Badge</vt:lpstr>
      <vt:lpstr>Akış</vt:lpstr>
      <vt:lpstr>PowerPoint Sunusu</vt:lpstr>
      <vt:lpstr>PowerPoint Sunusu</vt:lpstr>
      <vt:lpstr>ALANIN AMACI</vt:lpstr>
      <vt:lpstr>Dal  Programı</vt:lpstr>
      <vt:lpstr>MESLEK  ELEMANLARINDA  ARANAN ÖZELLİKLER</vt:lpstr>
      <vt:lpstr>Eğitimin 'Zirve'sinden, yaşamın zirvesine</vt:lpstr>
      <vt:lpstr>PowerPoint Sunusu</vt:lpstr>
      <vt:lpstr>MEZUNLARIMIZIN  ÇALIŞABİLECEKLERİ ALANLAR</vt:lpstr>
      <vt:lpstr>EK PUANLA GİDİLEBİLECEK 2 YILLIK ön lİsans programlarIndan bazIlaRI</vt:lpstr>
      <vt:lpstr>EK PUANLA GİDİLEBİLECEK 4 YILLIK lİsans programlarIndan bazIlaRI</vt:lpstr>
      <vt:lpstr>    Gel bİr farkImIz olsun beraber!!!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Pazarlama nedir?</dc:title>
  <dc:creator>PC</dc:creator>
  <cp:lastModifiedBy>ufuk</cp:lastModifiedBy>
  <cp:revision>34</cp:revision>
  <dcterms:created xsi:type="dcterms:W3CDTF">2020-03-13T18:24:59Z</dcterms:created>
  <dcterms:modified xsi:type="dcterms:W3CDTF">2020-05-04T10:50:44Z</dcterms:modified>
</cp:coreProperties>
</file>